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715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1800"/>
        <p:guide pos="289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file:///D:\Users\Administrator\Desktop\&#19968;&#20998;&#38047;&#33521;&#25991;&#33258;&#25105;&#20171;&#32461;_&#39640;&#28165;.mp4" TargetMode="External"/><Relationship Id="rId3" Type="http://schemas.openxmlformats.org/officeDocument/2006/relationships/video" Target="file:///D:\Users\Administrator\Desktop\&#19968;&#20998;&#38047;&#33521;&#25991;&#33258;&#25105;&#20171;&#32461;_&#39640;&#28165;.mp4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microsoft.com/office/2007/relationships/media" Target="file:///d:\Users\Administrator\Desktop\5bdf1278-279a-449a-8556-2d4922f3ff1c.mp3" TargetMode="External"/><Relationship Id="rId2" Type="http://schemas.openxmlformats.org/officeDocument/2006/relationships/audio" Target="file:///d:\Users\Administrator\Desktop\5bdf1278-279a-449a-8556-2d4922f3ff1c.mp3" TargetMode="Externa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9278"/>
            <a:ext cx="9144000" cy="5136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346" y="285750"/>
            <a:ext cx="9093307" cy="51435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143372" y="725790"/>
            <a:ext cx="1571636" cy="57150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143504" y="1500178"/>
            <a:ext cx="1571636" cy="785818"/>
          </a:xfrm>
          <a:prstGeom prst="ellipse">
            <a:avLst/>
          </a:prstGeom>
          <a:solidFill>
            <a:srgbClr val="D4502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72132" y="2714624"/>
            <a:ext cx="2357454" cy="857256"/>
          </a:xfrm>
          <a:prstGeom prst="ellipse">
            <a:avLst/>
          </a:prstGeom>
          <a:solidFill>
            <a:srgbClr val="A231C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143372" y="4000508"/>
            <a:ext cx="1643074" cy="857256"/>
          </a:xfrm>
          <a:prstGeom prst="ellipse">
            <a:avLst/>
          </a:prstGeom>
          <a:solidFill>
            <a:srgbClr val="43AEBD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8005" y="285750"/>
            <a:ext cx="9127989" cy="51435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857488" y="1500178"/>
            <a:ext cx="2786082" cy="21431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857488" y="2143120"/>
            <a:ext cx="2786082" cy="21431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568793">
            <a:off x="2808162" y="3119760"/>
            <a:ext cx="2786082" cy="21431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20872475">
            <a:off x="2848919" y="3004845"/>
            <a:ext cx="2786082" cy="21431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0653"/>
            <a:ext cx="9144000" cy="5133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8311"/>
            <a:ext cx="9144000" cy="511837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643438" y="1928806"/>
            <a:ext cx="3714776" cy="4286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Anna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43438" y="2786062"/>
            <a:ext cx="3714776" cy="4286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She is from Germany.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43438" y="3714756"/>
            <a:ext cx="3714776" cy="57150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She is tall and thin with long hair.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43438" y="4714888"/>
            <a:ext cx="3714776" cy="4286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</a:rPr>
              <a:t>She is 11 years old.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5750"/>
            <a:ext cx="9144000" cy="513369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85852" y="1571616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Anna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1785918" y="1071550"/>
            <a:ext cx="1366846" cy="366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Germany</a:t>
            </a:r>
            <a:endParaRPr lang="zh-CN" altLang="en-US" b="1" dirty="0"/>
          </a:p>
        </p:txBody>
      </p:sp>
      <p:sp>
        <p:nvSpPr>
          <p:cNvPr id="6" name="椭圆 5"/>
          <p:cNvSpPr/>
          <p:nvPr/>
        </p:nvSpPr>
        <p:spPr>
          <a:xfrm>
            <a:off x="928662" y="785798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11</a:t>
            </a:r>
            <a:endParaRPr lang="zh-CN" altLang="en-US" b="1" dirty="0"/>
          </a:p>
        </p:txBody>
      </p:sp>
      <p:sp>
        <p:nvSpPr>
          <p:cNvPr id="7" name="椭圆 6"/>
          <p:cNvSpPr/>
          <p:nvPr/>
        </p:nvSpPr>
        <p:spPr>
          <a:xfrm>
            <a:off x="428596" y="128586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tall &amp; thin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42844" y="57148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long hair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6142"/>
            <a:ext cx="9144000" cy="51427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00694" y="2357434"/>
            <a:ext cx="313499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 house close to some mountains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00694" y="2928938"/>
            <a:ext cx="32861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mum, dad, an elder sister and an elder brother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00694" y="3500442"/>
            <a:ext cx="32861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Art teacher (mum)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doctor (dad)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5750"/>
            <a:ext cx="9144000" cy="513369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85852" y="1571616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Anna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1785918" y="1071550"/>
            <a:ext cx="1366846" cy="366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Germany</a:t>
            </a:r>
            <a:endParaRPr lang="zh-CN" altLang="en-US" b="1" dirty="0"/>
          </a:p>
        </p:txBody>
      </p:sp>
      <p:sp>
        <p:nvSpPr>
          <p:cNvPr id="6" name="椭圆 5"/>
          <p:cNvSpPr/>
          <p:nvPr/>
        </p:nvSpPr>
        <p:spPr>
          <a:xfrm>
            <a:off x="928662" y="785798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11</a:t>
            </a:r>
            <a:endParaRPr lang="zh-CN" altLang="en-US" b="1" dirty="0"/>
          </a:p>
        </p:txBody>
      </p:sp>
      <p:sp>
        <p:nvSpPr>
          <p:cNvPr id="7" name="椭圆 6"/>
          <p:cNvSpPr/>
          <p:nvPr/>
        </p:nvSpPr>
        <p:spPr>
          <a:xfrm>
            <a:off x="428596" y="128586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tall &amp; thin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42844" y="57148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long hair</a:t>
            </a:r>
            <a:endParaRPr lang="zh-CN" altLang="en-US" b="1" dirty="0"/>
          </a:p>
        </p:txBody>
      </p:sp>
      <p:sp>
        <p:nvSpPr>
          <p:cNvPr id="9" name="心形 8"/>
          <p:cNvSpPr/>
          <p:nvPr/>
        </p:nvSpPr>
        <p:spPr>
          <a:xfrm>
            <a:off x="1785918" y="2786062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mum</a:t>
            </a:r>
            <a:endParaRPr lang="zh-CN" altLang="en-US" b="1" dirty="0"/>
          </a:p>
        </p:txBody>
      </p:sp>
      <p:sp>
        <p:nvSpPr>
          <p:cNvPr id="10" name="心形 9"/>
          <p:cNvSpPr/>
          <p:nvPr/>
        </p:nvSpPr>
        <p:spPr>
          <a:xfrm>
            <a:off x="1142976" y="3429004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sister</a:t>
            </a:r>
            <a:endParaRPr lang="zh-CN" altLang="en-US" b="1" dirty="0"/>
          </a:p>
        </p:txBody>
      </p:sp>
      <p:sp>
        <p:nvSpPr>
          <p:cNvPr id="11" name="心形 10"/>
          <p:cNvSpPr/>
          <p:nvPr/>
        </p:nvSpPr>
        <p:spPr>
          <a:xfrm>
            <a:off x="857224" y="3929070"/>
            <a:ext cx="1409712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brother</a:t>
            </a:r>
            <a:endParaRPr lang="zh-CN" altLang="en-US" b="1" dirty="0"/>
          </a:p>
        </p:txBody>
      </p:sp>
      <p:sp>
        <p:nvSpPr>
          <p:cNvPr id="12" name="心形 11"/>
          <p:cNvSpPr/>
          <p:nvPr/>
        </p:nvSpPr>
        <p:spPr>
          <a:xfrm>
            <a:off x="1928794" y="4357698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dad</a:t>
            </a:r>
            <a:endParaRPr lang="zh-CN" altLang="en-US" b="1" dirty="0"/>
          </a:p>
        </p:txBody>
      </p:sp>
      <p:sp>
        <p:nvSpPr>
          <p:cNvPr id="13" name="心形 12"/>
          <p:cNvSpPr/>
          <p:nvPr/>
        </p:nvSpPr>
        <p:spPr>
          <a:xfrm>
            <a:off x="214282" y="2857500"/>
            <a:ext cx="1295408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Art teacher</a:t>
            </a:r>
            <a:endParaRPr lang="zh-CN" altLang="en-US" b="1" dirty="0"/>
          </a:p>
        </p:txBody>
      </p:sp>
      <p:sp>
        <p:nvSpPr>
          <p:cNvPr id="14" name="心形 13"/>
          <p:cNvSpPr/>
          <p:nvPr/>
        </p:nvSpPr>
        <p:spPr>
          <a:xfrm>
            <a:off x="142844" y="4429136"/>
            <a:ext cx="1204922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doctor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2519" y="285750"/>
            <a:ext cx="9078961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3438" y="1428740"/>
            <a:ext cx="4127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F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00562" y="2214558"/>
            <a:ext cx="4349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T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0562" y="3000376"/>
            <a:ext cx="4127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F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43438" y="3786194"/>
            <a:ext cx="4349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T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5750"/>
            <a:ext cx="9144000" cy="513369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85852" y="1571616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Anna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1785918" y="1071550"/>
            <a:ext cx="1366846" cy="366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Germany</a:t>
            </a:r>
            <a:endParaRPr lang="zh-CN" altLang="en-US" b="1" dirty="0"/>
          </a:p>
        </p:txBody>
      </p:sp>
      <p:sp>
        <p:nvSpPr>
          <p:cNvPr id="6" name="椭圆 5"/>
          <p:cNvSpPr/>
          <p:nvPr/>
        </p:nvSpPr>
        <p:spPr>
          <a:xfrm>
            <a:off x="928662" y="785798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11</a:t>
            </a:r>
            <a:endParaRPr lang="zh-CN" altLang="en-US" b="1" dirty="0"/>
          </a:p>
        </p:txBody>
      </p:sp>
      <p:sp>
        <p:nvSpPr>
          <p:cNvPr id="7" name="椭圆 6"/>
          <p:cNvSpPr/>
          <p:nvPr/>
        </p:nvSpPr>
        <p:spPr>
          <a:xfrm>
            <a:off x="428596" y="128586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tall &amp; thin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42844" y="57148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long hair</a:t>
            </a:r>
            <a:endParaRPr lang="zh-CN" altLang="en-US" b="1" dirty="0"/>
          </a:p>
        </p:txBody>
      </p:sp>
      <p:sp>
        <p:nvSpPr>
          <p:cNvPr id="9" name="心形 8"/>
          <p:cNvSpPr/>
          <p:nvPr/>
        </p:nvSpPr>
        <p:spPr>
          <a:xfrm>
            <a:off x="1785918" y="2786062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mum</a:t>
            </a:r>
            <a:endParaRPr lang="zh-CN" altLang="en-US" b="1" dirty="0"/>
          </a:p>
        </p:txBody>
      </p:sp>
      <p:sp>
        <p:nvSpPr>
          <p:cNvPr id="10" name="心形 9"/>
          <p:cNvSpPr/>
          <p:nvPr/>
        </p:nvSpPr>
        <p:spPr>
          <a:xfrm>
            <a:off x="1142976" y="3429004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sister</a:t>
            </a:r>
            <a:endParaRPr lang="zh-CN" altLang="en-US" b="1" dirty="0"/>
          </a:p>
        </p:txBody>
      </p:sp>
      <p:sp>
        <p:nvSpPr>
          <p:cNvPr id="11" name="心形 10"/>
          <p:cNvSpPr/>
          <p:nvPr/>
        </p:nvSpPr>
        <p:spPr>
          <a:xfrm>
            <a:off x="857224" y="3929070"/>
            <a:ext cx="1409712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brother</a:t>
            </a:r>
            <a:endParaRPr lang="zh-CN" altLang="en-US" b="1" dirty="0"/>
          </a:p>
        </p:txBody>
      </p:sp>
      <p:sp>
        <p:nvSpPr>
          <p:cNvPr id="12" name="心形 11"/>
          <p:cNvSpPr/>
          <p:nvPr/>
        </p:nvSpPr>
        <p:spPr>
          <a:xfrm>
            <a:off x="1928794" y="4357698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dad</a:t>
            </a:r>
            <a:endParaRPr lang="zh-CN" altLang="en-US" b="1" dirty="0"/>
          </a:p>
        </p:txBody>
      </p:sp>
      <p:sp>
        <p:nvSpPr>
          <p:cNvPr id="13" name="心形 12"/>
          <p:cNvSpPr/>
          <p:nvPr/>
        </p:nvSpPr>
        <p:spPr>
          <a:xfrm>
            <a:off x="214282" y="2857500"/>
            <a:ext cx="1295408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Art teacher</a:t>
            </a:r>
            <a:endParaRPr lang="zh-CN" altLang="en-US" b="1" dirty="0"/>
          </a:p>
        </p:txBody>
      </p:sp>
      <p:sp>
        <p:nvSpPr>
          <p:cNvPr id="14" name="心形 13"/>
          <p:cNvSpPr/>
          <p:nvPr/>
        </p:nvSpPr>
        <p:spPr>
          <a:xfrm>
            <a:off x="142844" y="4429136"/>
            <a:ext cx="1204922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doctor</a:t>
            </a:r>
            <a:endParaRPr lang="zh-CN" altLang="en-US" b="1" dirty="0"/>
          </a:p>
        </p:txBody>
      </p:sp>
      <p:sp>
        <p:nvSpPr>
          <p:cNvPr id="15" name="云形 14"/>
          <p:cNvSpPr/>
          <p:nvPr/>
        </p:nvSpPr>
        <p:spPr>
          <a:xfrm>
            <a:off x="5715008" y="928674"/>
            <a:ext cx="92869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bus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7072330" y="857236"/>
            <a:ext cx="92869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6215074" y="1071550"/>
            <a:ext cx="133827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</a:rPr>
              <a:t>Maths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云形 18"/>
          <p:cNvSpPr/>
          <p:nvPr/>
        </p:nvSpPr>
        <p:spPr>
          <a:xfrm>
            <a:off x="7358082" y="571484"/>
            <a:ext cx="138589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Science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云形 19"/>
          <p:cNvSpPr/>
          <p:nvPr/>
        </p:nvSpPr>
        <p:spPr>
          <a:xfrm>
            <a:off x="7455618" y="1480467"/>
            <a:ext cx="1295408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like school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云形 20"/>
          <p:cNvSpPr/>
          <p:nvPr/>
        </p:nvSpPr>
        <p:spPr>
          <a:xfrm>
            <a:off x="6643702" y="2214558"/>
            <a:ext cx="143828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friendly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云形 21"/>
          <p:cNvSpPr/>
          <p:nvPr/>
        </p:nvSpPr>
        <p:spPr>
          <a:xfrm>
            <a:off x="5357818" y="2500310"/>
            <a:ext cx="1724036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engineer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5" name="图片 4" descr="20190617181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2" y="2428872"/>
            <a:ext cx="2567545" cy="2266895"/>
          </a:xfrm>
          <a:prstGeom prst="rect">
            <a:avLst/>
          </a:prstGeom>
        </p:spPr>
      </p:pic>
      <p:sp>
        <p:nvSpPr>
          <p:cNvPr id="6" name="笑脸 5"/>
          <p:cNvSpPr/>
          <p:nvPr/>
        </p:nvSpPr>
        <p:spPr>
          <a:xfrm>
            <a:off x="5429256" y="3071814"/>
            <a:ext cx="557210" cy="485772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一分钟英文自我介绍_高清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42" y="902956"/>
            <a:ext cx="3048000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1805"/>
            <a:ext cx="9144000" cy="51313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10" y="2214558"/>
            <a:ext cx="43561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C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5750"/>
            <a:ext cx="9144000" cy="513369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85852" y="1571616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Anna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1785918" y="1071550"/>
            <a:ext cx="1366846" cy="366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Germany</a:t>
            </a:r>
            <a:endParaRPr lang="zh-CN" altLang="en-US" b="1" dirty="0"/>
          </a:p>
        </p:txBody>
      </p:sp>
      <p:sp>
        <p:nvSpPr>
          <p:cNvPr id="6" name="椭圆 5"/>
          <p:cNvSpPr/>
          <p:nvPr/>
        </p:nvSpPr>
        <p:spPr>
          <a:xfrm>
            <a:off x="928662" y="785798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11</a:t>
            </a:r>
            <a:endParaRPr lang="zh-CN" altLang="en-US" b="1" dirty="0"/>
          </a:p>
        </p:txBody>
      </p:sp>
      <p:sp>
        <p:nvSpPr>
          <p:cNvPr id="7" name="椭圆 6"/>
          <p:cNvSpPr/>
          <p:nvPr/>
        </p:nvSpPr>
        <p:spPr>
          <a:xfrm>
            <a:off x="428596" y="128586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tall &amp; thin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42844" y="571484"/>
            <a:ext cx="1071570" cy="357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long hair</a:t>
            </a:r>
            <a:endParaRPr lang="zh-CN" altLang="en-US" b="1" dirty="0"/>
          </a:p>
        </p:txBody>
      </p:sp>
      <p:sp>
        <p:nvSpPr>
          <p:cNvPr id="9" name="心形 8"/>
          <p:cNvSpPr/>
          <p:nvPr/>
        </p:nvSpPr>
        <p:spPr>
          <a:xfrm>
            <a:off x="1785918" y="2786062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mum</a:t>
            </a:r>
            <a:endParaRPr lang="zh-CN" altLang="en-US" b="1" dirty="0"/>
          </a:p>
        </p:txBody>
      </p:sp>
      <p:sp>
        <p:nvSpPr>
          <p:cNvPr id="10" name="心形 9"/>
          <p:cNvSpPr/>
          <p:nvPr/>
        </p:nvSpPr>
        <p:spPr>
          <a:xfrm>
            <a:off x="1142976" y="3429004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sister</a:t>
            </a:r>
            <a:endParaRPr lang="zh-CN" altLang="en-US" b="1" dirty="0"/>
          </a:p>
        </p:txBody>
      </p:sp>
      <p:sp>
        <p:nvSpPr>
          <p:cNvPr id="11" name="心形 10"/>
          <p:cNvSpPr/>
          <p:nvPr/>
        </p:nvSpPr>
        <p:spPr>
          <a:xfrm>
            <a:off x="857224" y="3929070"/>
            <a:ext cx="1409712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brother</a:t>
            </a:r>
            <a:endParaRPr lang="zh-CN" altLang="en-US" b="1" dirty="0"/>
          </a:p>
        </p:txBody>
      </p:sp>
      <p:sp>
        <p:nvSpPr>
          <p:cNvPr id="12" name="心形 11"/>
          <p:cNvSpPr/>
          <p:nvPr/>
        </p:nvSpPr>
        <p:spPr>
          <a:xfrm>
            <a:off x="1928794" y="4357698"/>
            <a:ext cx="1071570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dad</a:t>
            </a:r>
            <a:endParaRPr lang="zh-CN" altLang="en-US" b="1" dirty="0"/>
          </a:p>
        </p:txBody>
      </p:sp>
      <p:sp>
        <p:nvSpPr>
          <p:cNvPr id="13" name="心形 12"/>
          <p:cNvSpPr/>
          <p:nvPr/>
        </p:nvSpPr>
        <p:spPr>
          <a:xfrm>
            <a:off x="214282" y="2857500"/>
            <a:ext cx="1295408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Art teacher</a:t>
            </a:r>
            <a:endParaRPr lang="zh-CN" altLang="en-US" b="1" dirty="0"/>
          </a:p>
        </p:txBody>
      </p:sp>
      <p:sp>
        <p:nvSpPr>
          <p:cNvPr id="14" name="心形 13"/>
          <p:cNvSpPr/>
          <p:nvPr/>
        </p:nvSpPr>
        <p:spPr>
          <a:xfrm>
            <a:off x="142844" y="4429136"/>
            <a:ext cx="1204922" cy="71438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doctor</a:t>
            </a:r>
            <a:endParaRPr lang="zh-CN" altLang="en-US" b="1" dirty="0"/>
          </a:p>
        </p:txBody>
      </p:sp>
      <p:sp>
        <p:nvSpPr>
          <p:cNvPr id="15" name="云形 14"/>
          <p:cNvSpPr/>
          <p:nvPr/>
        </p:nvSpPr>
        <p:spPr>
          <a:xfrm>
            <a:off x="5715008" y="928674"/>
            <a:ext cx="92869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bus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7072330" y="857236"/>
            <a:ext cx="92869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6215074" y="1071550"/>
            <a:ext cx="133827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</a:rPr>
              <a:t>Maths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云形 18"/>
          <p:cNvSpPr/>
          <p:nvPr/>
        </p:nvSpPr>
        <p:spPr>
          <a:xfrm>
            <a:off x="7358082" y="571484"/>
            <a:ext cx="138589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Science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云形 19"/>
          <p:cNvSpPr/>
          <p:nvPr/>
        </p:nvSpPr>
        <p:spPr>
          <a:xfrm>
            <a:off x="7455618" y="1480467"/>
            <a:ext cx="1295408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like school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云形 20"/>
          <p:cNvSpPr/>
          <p:nvPr/>
        </p:nvSpPr>
        <p:spPr>
          <a:xfrm>
            <a:off x="6643702" y="2214558"/>
            <a:ext cx="1438284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friendly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云形 21"/>
          <p:cNvSpPr/>
          <p:nvPr/>
        </p:nvSpPr>
        <p:spPr>
          <a:xfrm>
            <a:off x="5357818" y="2500310"/>
            <a:ext cx="1724036" cy="3571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engineer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七角星 22"/>
          <p:cNvSpPr/>
          <p:nvPr/>
        </p:nvSpPr>
        <p:spPr>
          <a:xfrm>
            <a:off x="6786578" y="3286128"/>
            <a:ext cx="2071702" cy="714380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swimming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七角星 23"/>
          <p:cNvSpPr/>
          <p:nvPr/>
        </p:nvSpPr>
        <p:spPr>
          <a:xfrm>
            <a:off x="6500826" y="4286260"/>
            <a:ext cx="2071702" cy="714380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basketball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8194" name="Picture 7" descr="http://ts4.cn.mm.bing.net/images/thumbnail.aspx?q=4629120546046447&amp;id=be2057e0e80ada5e5e30af0bbdf2732c&amp;url=http%3a%2f%2fgermanflagpicture.com%2fimages%2fGerman-Flag-Mean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85850"/>
            <a:ext cx="1719263" cy="434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1"/>
          <p:cNvSpPr>
            <a:spLocks noChangeArrowheads="1"/>
          </p:cNvSpPr>
          <p:nvPr/>
        </p:nvSpPr>
        <p:spPr bwMode="auto">
          <a:xfrm>
            <a:off x="1714500" y="2448315"/>
            <a:ext cx="3108325" cy="2922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br>
              <a:rPr lang="en-US" altLang="zh-CN" sz="1100" i="1">
                <a:solidFill>
                  <a:srgbClr val="231F20"/>
                </a:solidFill>
              </a:rPr>
            </a:br>
            <a:endParaRPr lang="en-US" altLang="zh-CN" sz="1100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1.her </a:t>
            </a:r>
            <a:r>
              <a:rPr lang="en-US" altLang="zh-CN" sz="2400" u="sng">
                <a:solidFill>
                  <a:srgbClr val="231F20"/>
                </a:solidFill>
                <a:latin typeface="Calibri" panose="020F0502020204030204" charset="0"/>
              </a:rPr>
              <a:t>country</a:t>
            </a:r>
            <a:endParaRPr lang="en-US" altLang="zh-CN" sz="1200" u="sng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2.her </a:t>
            </a:r>
            <a:r>
              <a:rPr lang="en-US" altLang="zh-CN" sz="2400" u="sng">
                <a:solidFill>
                  <a:srgbClr val="231F20"/>
                </a:solidFill>
                <a:latin typeface="Calibri" panose="020F0502020204030204" charset="0"/>
              </a:rPr>
              <a:t>age</a:t>
            </a:r>
            <a:endParaRPr lang="en-US" altLang="zh-CN" sz="1200" u="sng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3.her parents’ names</a:t>
            </a:r>
            <a:endParaRPr lang="en-US" altLang="zh-CN" sz="1200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4.her brother and sister</a:t>
            </a:r>
            <a:endParaRPr lang="en-US" altLang="zh-CN" sz="2000"/>
          </a:p>
          <a:p>
            <a:pPr eaLnBrk="0" hangingPunct="0"/>
            <a:br>
              <a:rPr lang="en-US" altLang="zh-CN" sz="1200"/>
            </a:br>
            <a:endParaRPr lang="en-US" altLang="zh-CN" sz="800"/>
          </a:p>
          <a:p>
            <a:pPr eaLnBrk="0" hangingPunct="0"/>
            <a:endParaRPr lang="en-US" altLang="zh-CN" sz="800"/>
          </a:p>
          <a:p>
            <a:pPr eaLnBrk="0" hangingPunct="0"/>
            <a:br>
              <a:rPr lang="en-US" altLang="zh-CN" sz="1200">
                <a:solidFill>
                  <a:srgbClr val="231F20"/>
                </a:solidFill>
              </a:rPr>
            </a:br>
            <a:endParaRPr lang="en-US" altLang="zh-CN" sz="800"/>
          </a:p>
          <a:p>
            <a:pPr eaLnBrk="0" hangingPunct="0"/>
            <a:endParaRPr lang="en-US" altLang="zh-CN"/>
          </a:p>
        </p:txBody>
      </p:sp>
      <p:sp>
        <p:nvSpPr>
          <p:cNvPr id="8197" name="矩形 5"/>
          <p:cNvSpPr>
            <a:spLocks noChangeArrowheads="1"/>
          </p:cNvSpPr>
          <p:nvPr/>
        </p:nvSpPr>
        <p:spPr bwMode="auto">
          <a:xfrm>
            <a:off x="5214938" y="2803923"/>
            <a:ext cx="457200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5. her favourite subjects</a:t>
            </a:r>
            <a:endParaRPr lang="en-US" altLang="zh-CN" sz="1200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6. her English teacher</a:t>
            </a:r>
            <a:endParaRPr lang="en-US" altLang="zh-CN" sz="1200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7. her </a:t>
            </a:r>
            <a:r>
              <a:rPr lang="en-US" altLang="zh-CN" sz="2400" u="sng">
                <a:solidFill>
                  <a:srgbClr val="231F20"/>
                </a:solidFill>
                <a:latin typeface="Calibri" panose="020F0502020204030204" charset="0"/>
              </a:rPr>
              <a:t>dream</a:t>
            </a:r>
            <a:endParaRPr lang="en-US" altLang="zh-CN" sz="1200" u="sng"/>
          </a:p>
          <a:p>
            <a:pPr eaLnBrk="0" hangingPunct="0"/>
            <a:r>
              <a:rPr lang="en-US" altLang="zh-CN" sz="2400">
                <a:solidFill>
                  <a:srgbClr val="231F20"/>
                </a:solidFill>
                <a:latin typeface="Calibri" panose="020F0502020204030204" charset="0"/>
              </a:rPr>
              <a:t>8. her hobbies</a:t>
            </a:r>
            <a:endParaRPr lang="en-US" altLang="zh-CN" sz="2400">
              <a:solidFill>
                <a:srgbClr val="231F20"/>
              </a:solidFill>
            </a:endParaRP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1835151" y="1357312"/>
            <a:ext cx="7129463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i="1" dirty="0">
                <a:solidFill>
                  <a:srgbClr val="231F20"/>
                </a:solidFill>
                <a:latin typeface="Calibri" panose="020F0502020204030204" charset="0"/>
                <a:cs typeface="Arial" panose="020B0604020202090204" pitchFamily="34" charset="0"/>
              </a:rPr>
              <a:t>Look at the </a:t>
            </a:r>
            <a:r>
              <a:rPr lang="en-US" altLang="zh-CN" sz="2400" i="1" dirty="0">
                <a:solidFill>
                  <a:srgbClr val="A231CF"/>
                </a:solidFill>
                <a:latin typeface="Calibri" panose="020F0502020204030204" charset="0"/>
                <a:cs typeface="Arial" panose="020B0604020202090204" pitchFamily="34" charset="0"/>
              </a:rPr>
              <a:t>pictures</a:t>
            </a:r>
            <a:r>
              <a:rPr lang="en-US" altLang="zh-CN" sz="2400" i="1" dirty="0">
                <a:solidFill>
                  <a:srgbClr val="231F20"/>
                </a:solidFill>
                <a:latin typeface="Calibri" panose="020F0502020204030204" charset="0"/>
                <a:cs typeface="Arial" panose="020B0604020202090204" pitchFamily="34" charset="0"/>
              </a:rPr>
              <a:t>, the </a:t>
            </a:r>
            <a:r>
              <a:rPr lang="en-US" altLang="zh-CN" sz="2400" i="1" dirty="0">
                <a:solidFill>
                  <a:srgbClr val="0070C0"/>
                </a:solidFill>
                <a:latin typeface="Calibri" panose="020F0502020204030204" charset="0"/>
                <a:cs typeface="Arial" panose="020B0604020202090204" pitchFamily="34" charset="0"/>
              </a:rPr>
              <a:t>title</a:t>
            </a:r>
            <a:r>
              <a:rPr lang="en-US" altLang="zh-CN" sz="2400" i="1" dirty="0">
                <a:solidFill>
                  <a:srgbClr val="231F20"/>
                </a:solidFill>
                <a:latin typeface="Calibri" panose="020F0502020204030204" charset="0"/>
                <a:cs typeface="Arial" panose="020B0604020202090204" pitchFamily="34" charset="0"/>
              </a:rPr>
              <a:t> and the </a:t>
            </a:r>
            <a:r>
              <a:rPr lang="en-US" altLang="zh-CN" sz="2400" i="1" dirty="0">
                <a:solidFill>
                  <a:srgbClr val="FF0000"/>
                </a:solidFill>
                <a:latin typeface="Calibri" panose="020F0502020204030204" charset="0"/>
                <a:cs typeface="Arial" panose="020B0604020202090204" pitchFamily="34" charset="0"/>
              </a:rPr>
              <a:t>sub-headings</a:t>
            </a:r>
            <a:r>
              <a:rPr lang="en-US" altLang="zh-CN" sz="2400" i="1" dirty="0">
                <a:solidFill>
                  <a:srgbClr val="231F20"/>
                </a:solidFill>
                <a:latin typeface="Calibri" panose="020F0502020204030204" charset="0"/>
                <a:cs typeface="Arial" panose="020B0604020202090204" pitchFamily="34" charset="0"/>
              </a:rPr>
              <a:t> on page 3. Then tick (</a:t>
            </a:r>
            <a:r>
              <a:rPr lang="en-US" altLang="zh-CN" sz="2400" dirty="0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r>
              <a:rPr lang="en-US" altLang="zh-CN" sz="2400" i="1" dirty="0">
                <a:solidFill>
                  <a:srgbClr val="231F20"/>
                </a:solidFill>
                <a:latin typeface="Calibri" panose="020F0502020204030204" charset="0"/>
                <a:cs typeface="Arial" panose="020B0604020202090204" pitchFamily="34" charset="0"/>
              </a:rPr>
              <a:t>) the things that you may find in Anna’s blog.</a:t>
            </a:r>
            <a:endParaRPr lang="en-US" altLang="zh-CN" sz="2400" i="1" dirty="0">
              <a:solidFill>
                <a:srgbClr val="231F20"/>
              </a:solidFill>
              <a:latin typeface="Calibri" panose="020F0502020204030204" charset="0"/>
              <a:cs typeface="Arial" panose="020B0604020202090204" pitchFamily="34" charset="0"/>
            </a:endParaRPr>
          </a:p>
        </p:txBody>
      </p:sp>
      <p:sp>
        <p:nvSpPr>
          <p:cNvPr id="8199" name="Freeform 2"/>
          <p:cNvSpPr/>
          <p:nvPr/>
        </p:nvSpPr>
        <p:spPr bwMode="auto">
          <a:xfrm flipV="1">
            <a:off x="4857752" y="3357566"/>
            <a:ext cx="357188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0" name="Freeform 3"/>
          <p:cNvSpPr/>
          <p:nvPr/>
        </p:nvSpPr>
        <p:spPr bwMode="auto">
          <a:xfrm flipV="1">
            <a:off x="4857752" y="3714756"/>
            <a:ext cx="357188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1" name="Freeform 4"/>
          <p:cNvSpPr/>
          <p:nvPr/>
        </p:nvSpPr>
        <p:spPr bwMode="auto">
          <a:xfrm flipV="1">
            <a:off x="4857752" y="3000376"/>
            <a:ext cx="357188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2" name="Freeform 5"/>
          <p:cNvSpPr/>
          <p:nvPr/>
        </p:nvSpPr>
        <p:spPr bwMode="auto">
          <a:xfrm flipV="1">
            <a:off x="4857752" y="4071946"/>
            <a:ext cx="357188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3" name="Freeform 2"/>
          <p:cNvSpPr/>
          <p:nvPr/>
        </p:nvSpPr>
        <p:spPr bwMode="auto">
          <a:xfrm flipV="1">
            <a:off x="8358214" y="3357566"/>
            <a:ext cx="369887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4" name="Freeform 3"/>
          <p:cNvSpPr/>
          <p:nvPr/>
        </p:nvSpPr>
        <p:spPr bwMode="auto">
          <a:xfrm flipV="1">
            <a:off x="8358214" y="3714756"/>
            <a:ext cx="369887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5" name="Freeform 4"/>
          <p:cNvSpPr/>
          <p:nvPr/>
        </p:nvSpPr>
        <p:spPr bwMode="auto">
          <a:xfrm flipV="1">
            <a:off x="8358214" y="2928938"/>
            <a:ext cx="369887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6" name="Freeform 5"/>
          <p:cNvSpPr/>
          <p:nvPr/>
        </p:nvSpPr>
        <p:spPr bwMode="auto">
          <a:xfrm flipV="1">
            <a:off x="8358214" y="4000508"/>
            <a:ext cx="369887" cy="214313"/>
          </a:xfrm>
          <a:custGeom>
            <a:avLst/>
            <a:gdLst>
              <a:gd name="T0" fmla="*/ 0 w 198"/>
              <a:gd name="T1" fmla="*/ 2147483647 h 199"/>
              <a:gd name="T2" fmla="*/ 2147483647 w 198"/>
              <a:gd name="T3" fmla="*/ 2147483647 h 199"/>
              <a:gd name="T4" fmla="*/ 2147483647 w 198"/>
              <a:gd name="T5" fmla="*/ 0 h 199"/>
              <a:gd name="T6" fmla="*/ 0 w 198"/>
              <a:gd name="T7" fmla="*/ 0 h 199"/>
              <a:gd name="T8" fmla="*/ 0 w 198"/>
              <a:gd name="T9" fmla="*/ 2147483647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"/>
              <a:gd name="T16" fmla="*/ 0 h 199"/>
              <a:gd name="T17" fmla="*/ 198 w 198"/>
              <a:gd name="T18" fmla="*/ 199 h 1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" h="199">
                <a:moveTo>
                  <a:pt x="0" y="198"/>
                </a:moveTo>
                <a:lnTo>
                  <a:pt x="198" y="198"/>
                </a:lnTo>
                <a:lnTo>
                  <a:pt x="198" y="0"/>
                </a:lnTo>
                <a:lnTo>
                  <a:pt x="0" y="0"/>
                </a:lnTo>
                <a:lnTo>
                  <a:pt x="0" y="1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" name="矩形 16"/>
          <p:cNvSpPr>
            <a:spLocks noChangeArrowheads="1"/>
          </p:cNvSpPr>
          <p:nvPr/>
        </p:nvSpPr>
        <p:spPr bwMode="auto">
          <a:xfrm>
            <a:off x="4857752" y="3000376"/>
            <a:ext cx="3508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endParaRPr lang="zh-CN" altLang="en-US">
              <a:latin typeface="Calibri" panose="020F0502020204030204" charset="0"/>
            </a:endParaRPr>
          </a:p>
        </p:txBody>
      </p:sp>
      <p:sp>
        <p:nvSpPr>
          <p:cNvPr id="10256" name="矩形 17"/>
          <p:cNvSpPr>
            <a:spLocks noChangeArrowheads="1"/>
          </p:cNvSpPr>
          <p:nvPr/>
        </p:nvSpPr>
        <p:spPr bwMode="auto">
          <a:xfrm>
            <a:off x="4857752" y="3286128"/>
            <a:ext cx="3508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10257" name="矩形 18"/>
          <p:cNvSpPr>
            <a:spLocks noChangeArrowheads="1"/>
          </p:cNvSpPr>
          <p:nvPr/>
        </p:nvSpPr>
        <p:spPr bwMode="auto">
          <a:xfrm>
            <a:off x="4857752" y="4000508"/>
            <a:ext cx="3508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endParaRPr lang="zh-CN" altLang="en-US">
              <a:latin typeface="Calibri" panose="020F0502020204030204" charset="0"/>
            </a:endParaRPr>
          </a:p>
        </p:txBody>
      </p:sp>
      <p:sp>
        <p:nvSpPr>
          <p:cNvPr id="10258" name="矩形 19"/>
          <p:cNvSpPr>
            <a:spLocks noChangeArrowheads="1"/>
          </p:cNvSpPr>
          <p:nvPr/>
        </p:nvSpPr>
        <p:spPr bwMode="auto">
          <a:xfrm>
            <a:off x="8358214" y="2928938"/>
            <a:ext cx="35083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10259" name="矩形 20"/>
          <p:cNvSpPr>
            <a:spLocks noChangeArrowheads="1"/>
          </p:cNvSpPr>
          <p:nvPr/>
        </p:nvSpPr>
        <p:spPr bwMode="auto">
          <a:xfrm>
            <a:off x="8358214" y="3714756"/>
            <a:ext cx="35083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10260" name="矩形 21"/>
          <p:cNvSpPr>
            <a:spLocks noChangeArrowheads="1"/>
          </p:cNvSpPr>
          <p:nvPr/>
        </p:nvSpPr>
        <p:spPr bwMode="auto">
          <a:xfrm>
            <a:off x="8358214" y="4000508"/>
            <a:ext cx="35083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Calibri" panose="020F0502020204030204" charset="0"/>
                <a:ea typeface="MS Mincho" pitchFamily="49" charset="-128"/>
              </a:rPr>
              <a:t>✓</a:t>
            </a:r>
            <a:endParaRPr lang="zh-CN" altLang="en-US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5" grpId="0" autoUpdateAnimBg="0"/>
      <p:bldP spid="10256" grpId="0" autoUpdateAnimBg="0"/>
      <p:bldP spid="10258" grpId="0" autoUpdateAnimBg="0"/>
      <p:bldP spid="10259" grpId="0" autoUpdateAnimBg="0"/>
      <p:bldP spid="1026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2796"/>
            <a:ext cx="9144000" cy="512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535" y="285750"/>
            <a:ext cx="910293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4873" y="285750"/>
            <a:ext cx="913425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7515"/>
            <a:ext cx="9144000" cy="5139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686" y="285750"/>
            <a:ext cx="911062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0" y="2026920"/>
            <a:ext cx="8493125" cy="3630295"/>
          </a:xfrm>
          <a:prstGeom prst="rect">
            <a:avLst/>
          </a:prstGeom>
          <a:solidFill>
            <a:srgbClr val="FFFF66">
              <a:alpha val="43921"/>
            </a:srgbClr>
          </a:solidFill>
          <a:ln w="28575">
            <a:solidFill>
              <a:schemeClr val="tx1"/>
            </a:solidFill>
            <a:miter lim="800000"/>
          </a:ln>
        </p:spPr>
        <p:txBody>
          <a:bodyPr vert="eaVert" wrap="square">
            <a:spAutoFit/>
          </a:bodyPr>
          <a:lstStyle/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en-US" altLang="zh-CN">
              <a:latin typeface="Calibri" panose="020F0502020204030204" charset="0"/>
            </a:endParaRPr>
          </a:p>
          <a:p>
            <a:endParaRPr lang="zh-CN" altLang="en-US">
              <a:latin typeface="Calibri" panose="020F050202020403020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428992" y="571484"/>
            <a:ext cx="307181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Cooper Black" panose="0208090404030B020404" pitchFamily="18" charset="0"/>
              </a:rPr>
              <a:t>Vocabulary</a:t>
            </a:r>
            <a:endParaRPr lang="zh-CN" altLang="en-US" sz="3600" b="1" dirty="0">
              <a:solidFill>
                <a:srgbClr val="0070C0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251861"/>
            <a:ext cx="309880" cy="675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br>
              <a:rPr lang="en-US" altLang="zh-CN" sz="1200">
                <a:solidFill>
                  <a:srgbClr val="231F20"/>
                </a:solidFill>
              </a:rPr>
            </a:br>
            <a:endParaRPr lang="en-US" altLang="zh-CN" sz="800"/>
          </a:p>
          <a:p>
            <a:pPr eaLnBrk="0" hangingPunct="0"/>
            <a:endParaRPr lang="en-US" altLang="zh-CN"/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428596" y="928674"/>
            <a:ext cx="814390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B050"/>
                </a:solidFill>
                <a:latin typeface="Calibri" panose="020F050202020403020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alibri" panose="020F0502020204030204" charset="0"/>
              </a:rPr>
              <a:t>C1</a:t>
            </a:r>
            <a:r>
              <a:rPr lang="en-US" altLang="zh-CN" sz="2400" b="1" i="1" dirty="0">
                <a:solidFill>
                  <a:srgbClr val="00B050"/>
                </a:solidFill>
                <a:latin typeface="Calibri" panose="020F0502020204030204" charset="0"/>
              </a:rPr>
              <a:t> </a:t>
            </a:r>
            <a:r>
              <a:rPr lang="en-US" altLang="zh-CN" sz="2400" i="1" dirty="0">
                <a:solidFill>
                  <a:srgbClr val="231F20"/>
                </a:solidFill>
                <a:latin typeface="Calibri" panose="020F0502020204030204" charset="0"/>
              </a:rPr>
              <a:t>Here are some sentences from the blog on page 3. Do you know the meanings of the words in italics? Circle the correct answers.</a:t>
            </a:r>
            <a:endParaRPr lang="en-US" altLang="zh-CN" sz="2400" dirty="0"/>
          </a:p>
        </p:txBody>
      </p: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610870" y="2028825"/>
            <a:ext cx="677354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1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Hello</a:t>
            </a:r>
            <a:r>
              <a:rPr lang="en-US" altLang="zh-CN" sz="2000" i="1" dirty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b="1" i="1" dirty="0">
                <a:solidFill>
                  <a:srgbClr val="231F20"/>
                </a:solidFill>
                <a:latin typeface="Calibri" panose="020F0502020204030204" charset="0"/>
              </a:rPr>
              <a:t>everyone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.</a:t>
            </a:r>
            <a:endParaRPr lang="en-US" altLang="zh-CN" sz="1100" dirty="0"/>
          </a:p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a 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all people	</a:t>
            </a:r>
            <a:r>
              <a:rPr lang="zh-CN" altLang="en-US" sz="2000" dirty="0">
                <a:solidFill>
                  <a:srgbClr val="231F20"/>
                </a:solidFill>
                <a:latin typeface="Calibri" panose="020F0502020204030204" charset="0"/>
              </a:rPr>
              <a:t>               </a:t>
            </a:r>
            <a:r>
              <a:rPr lang="zh-CN" altLang="en-US" sz="2000" dirty="0" smtClean="0">
                <a:solidFill>
                  <a:srgbClr val="231F20"/>
                </a:solidFill>
                <a:latin typeface="Calibri" panose="020F0502020204030204" charset="0"/>
              </a:rPr>
              <a:t>      </a:t>
            </a:r>
            <a:r>
              <a:rPr lang="en-US" altLang="zh-CN" sz="2000" b="1" dirty="0" smtClean="0">
                <a:solidFill>
                  <a:srgbClr val="231F20"/>
                </a:solidFill>
                <a:latin typeface="Calibri" panose="020F0502020204030204" charset="0"/>
              </a:rPr>
              <a:t>b</a:t>
            </a:r>
            <a:r>
              <a:rPr lang="en-US" altLang="zh-CN" sz="2000" dirty="0" smtClean="0">
                <a:solidFill>
                  <a:srgbClr val="231F20"/>
                </a:solidFill>
                <a:latin typeface="Calibri" panose="020F0502020204030204" charset="0"/>
              </a:rPr>
              <a:t> 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some people</a:t>
            </a:r>
            <a:endParaRPr lang="en-US" altLang="zh-CN" sz="2000" dirty="0">
              <a:solidFill>
                <a:srgbClr val="231F20"/>
              </a:solidFill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610870" y="2678430"/>
            <a:ext cx="749808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2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I live with my family in a house</a:t>
            </a:r>
            <a:r>
              <a:rPr lang="en-US" altLang="zh-CN" sz="2000" i="1" dirty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b="1" i="1" dirty="0">
                <a:solidFill>
                  <a:srgbClr val="231F20"/>
                </a:solidFill>
                <a:latin typeface="Calibri" panose="020F0502020204030204" charset="0"/>
              </a:rPr>
              <a:t>close to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some mountains.</a:t>
            </a:r>
            <a:endParaRPr lang="en-US" altLang="zh-CN" sz="1100" dirty="0"/>
          </a:p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a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  near	</a:t>
            </a:r>
            <a:r>
              <a:rPr lang="zh-CN" altLang="en-US" sz="2000" dirty="0">
                <a:solidFill>
                  <a:srgbClr val="231F20"/>
                </a:solidFill>
                <a:latin typeface="Calibri" panose="020F0502020204030204" charset="0"/>
              </a:rPr>
              <a:t>                    </a:t>
            </a:r>
            <a:r>
              <a:rPr lang="zh-CN" altLang="en-US" sz="2000" dirty="0" smtClean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b 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far away from</a:t>
            </a:r>
            <a:endParaRPr lang="en-US" altLang="zh-CN" sz="2000" dirty="0">
              <a:solidFill>
                <a:srgbClr val="231F20"/>
              </a:solidFill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611505" y="3263900"/>
            <a:ext cx="796036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3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I like my school because the teachers are all very</a:t>
            </a:r>
            <a:r>
              <a:rPr lang="en-US" altLang="zh-CN" sz="2000" i="1" dirty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b="1" i="1" dirty="0">
                <a:solidFill>
                  <a:srgbClr val="231F20"/>
                </a:solidFill>
                <a:latin typeface="Calibri" panose="020F0502020204030204" charset="0"/>
              </a:rPr>
              <a:t>friendly</a:t>
            </a:r>
            <a:r>
              <a:rPr lang="en-US" altLang="zh-CN" sz="2000" i="1" dirty="0">
                <a:solidFill>
                  <a:srgbClr val="231F20"/>
                </a:solidFill>
                <a:latin typeface="Calibri" panose="020F0502020204030204" charset="0"/>
              </a:rPr>
              <a:t>.</a:t>
            </a:r>
            <a:endParaRPr lang="en-US" altLang="zh-CN" sz="1100" dirty="0"/>
          </a:p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a 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happy	              </a:t>
            </a:r>
            <a:r>
              <a:rPr lang="en-US" altLang="zh-CN" sz="2000" dirty="0" smtClean="0">
                <a:solidFill>
                  <a:srgbClr val="231F20"/>
                </a:solidFill>
                <a:latin typeface="Calibri" panose="020F0502020204030204" charset="0"/>
              </a:rPr>
              <a:t>       </a:t>
            </a:r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b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zh-CN" altLang="en-US" sz="2000" dirty="0">
                <a:solidFill>
                  <a:srgbClr val="231F20"/>
                </a:solidFill>
                <a:latin typeface="Calibri" panose="020F0502020204030204" charset="0"/>
              </a:rPr>
              <a:t>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nice and kind</a:t>
            </a:r>
            <a:endParaRPr lang="zh-CN" altLang="en-US" sz="2000" dirty="0">
              <a:latin typeface="Calibri" panose="020F0502020204030204" charset="0"/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612140" y="3881755"/>
            <a:ext cx="811593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4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These are my </a:t>
            </a:r>
            <a:r>
              <a:rPr lang="en-US" altLang="zh-CN" sz="2000" dirty="0" err="1">
                <a:solidFill>
                  <a:srgbClr val="231F20"/>
                </a:solidFill>
                <a:latin typeface="Calibri" panose="020F0502020204030204" charset="0"/>
              </a:rPr>
              <a:t>favourite</a:t>
            </a:r>
            <a:r>
              <a:rPr lang="en-US" altLang="zh-CN" sz="2000" i="1" dirty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b="1" i="1" dirty="0">
                <a:solidFill>
                  <a:srgbClr val="231F20"/>
                </a:solidFill>
                <a:latin typeface="Calibri" panose="020F0502020204030204" charset="0"/>
              </a:rPr>
              <a:t>hobbies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.</a:t>
            </a:r>
            <a:endParaRPr lang="en-US" altLang="zh-CN" sz="1100" dirty="0"/>
          </a:p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a 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things I must do	</a:t>
            </a:r>
            <a:r>
              <a:rPr lang="en-US" altLang="zh-CN" sz="2000" dirty="0" smtClean="0">
                <a:solidFill>
                  <a:srgbClr val="231F20"/>
                </a:solidFill>
                <a:latin typeface="Calibri" panose="020F0502020204030204" charset="0"/>
              </a:rPr>
              <a:t>         </a:t>
            </a:r>
            <a:r>
              <a:rPr lang="en-US" altLang="zh-CN" sz="2000" b="1" dirty="0" smtClean="0">
                <a:solidFill>
                  <a:srgbClr val="231F20"/>
                </a:solidFill>
                <a:latin typeface="Calibri" panose="020F0502020204030204" charset="0"/>
              </a:rPr>
              <a:t>b </a:t>
            </a:r>
            <a:r>
              <a:rPr lang="zh-CN" altLang="en-US" sz="2000" dirty="0" smtClean="0">
                <a:solidFill>
                  <a:srgbClr val="231F20"/>
                </a:solidFill>
                <a:latin typeface="Calibri" panose="020F0502020204030204" charset="0"/>
              </a:rPr>
              <a:t>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things I like doing in my free time</a:t>
            </a:r>
            <a:endParaRPr lang="zh-CN" altLang="en-US" sz="2000" dirty="0">
              <a:latin typeface="Calibri" panose="020F0502020204030204" charset="0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611505" y="4518025"/>
            <a:ext cx="896112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5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I want to make friends with young people from</a:t>
            </a:r>
            <a:r>
              <a:rPr lang="en-US" altLang="zh-CN" sz="2000" i="1" dirty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b="1" i="1" dirty="0">
                <a:solidFill>
                  <a:srgbClr val="231F20"/>
                </a:solidFill>
                <a:latin typeface="Calibri" panose="020F0502020204030204" charset="0"/>
              </a:rPr>
              <a:t>all over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 the world!</a:t>
            </a:r>
            <a:endParaRPr lang="en-US" altLang="zh-CN" sz="1100" dirty="0"/>
          </a:p>
          <a:p>
            <a:pPr eaLnBrk="0" hangingPunct="0"/>
            <a:r>
              <a:rPr lang="en-US" altLang="zh-CN" sz="2000" b="1" dirty="0">
                <a:solidFill>
                  <a:srgbClr val="231F20"/>
                </a:solidFill>
                <a:latin typeface="Calibri" panose="020F0502020204030204" charset="0"/>
              </a:rPr>
              <a:t>a  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some countries </a:t>
            </a:r>
            <a:r>
              <a:rPr lang="en-US" altLang="zh-CN" sz="2000" dirty="0" smtClean="0">
                <a:solidFill>
                  <a:srgbClr val="231F20"/>
                </a:solidFill>
                <a:latin typeface="Calibri" panose="020F0502020204030204" charset="0"/>
              </a:rPr>
              <a:t>in        </a:t>
            </a:r>
            <a:r>
              <a:rPr lang="en-US" altLang="zh-CN" sz="2000" b="1" dirty="0" smtClean="0">
                <a:solidFill>
                  <a:srgbClr val="231F20"/>
                </a:solidFill>
                <a:latin typeface="Calibri" panose="020F0502020204030204" charset="0"/>
              </a:rPr>
              <a:t>b  </a:t>
            </a:r>
            <a:r>
              <a:rPr lang="en-US" altLang="zh-CN" sz="2000" dirty="0" smtClean="0">
                <a:solidFill>
                  <a:srgbClr val="231F20"/>
                </a:solidFill>
                <a:latin typeface="Calibri" panose="020F0502020204030204" charset="0"/>
              </a:rPr>
              <a:t> 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charset="0"/>
              </a:rPr>
              <a:t>every country in</a:t>
            </a:r>
            <a:endParaRPr lang="en-US" altLang="zh-CN" sz="2000" dirty="0">
              <a:solidFill>
                <a:srgbClr val="231F20"/>
              </a:solidFill>
            </a:endParaRPr>
          </a:p>
        </p:txBody>
      </p:sp>
      <p:sp>
        <p:nvSpPr>
          <p:cNvPr id="16" name="椭圆 16"/>
          <p:cNvSpPr>
            <a:spLocks noChangeArrowheads="1"/>
          </p:cNvSpPr>
          <p:nvPr/>
        </p:nvSpPr>
        <p:spPr bwMode="auto">
          <a:xfrm>
            <a:off x="3891910" y="3634744"/>
            <a:ext cx="357188" cy="269081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7" name="椭圆 17"/>
          <p:cNvSpPr>
            <a:spLocks noChangeArrowheads="1"/>
          </p:cNvSpPr>
          <p:nvPr/>
        </p:nvSpPr>
        <p:spPr bwMode="auto">
          <a:xfrm>
            <a:off x="611482" y="3043238"/>
            <a:ext cx="357187" cy="26789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8" name="椭圆 18"/>
          <p:cNvSpPr>
            <a:spLocks noChangeArrowheads="1"/>
          </p:cNvSpPr>
          <p:nvPr/>
        </p:nvSpPr>
        <p:spPr bwMode="auto">
          <a:xfrm>
            <a:off x="3994780" y="4251968"/>
            <a:ext cx="358775" cy="26789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9" name="椭圆 19"/>
          <p:cNvSpPr>
            <a:spLocks noChangeArrowheads="1"/>
          </p:cNvSpPr>
          <p:nvPr/>
        </p:nvSpPr>
        <p:spPr bwMode="auto">
          <a:xfrm>
            <a:off x="622912" y="2426014"/>
            <a:ext cx="357188" cy="26789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20" name="椭圆 21"/>
          <p:cNvSpPr>
            <a:spLocks noChangeArrowheads="1"/>
          </p:cNvSpPr>
          <p:nvPr/>
        </p:nvSpPr>
        <p:spPr bwMode="auto">
          <a:xfrm>
            <a:off x="3526150" y="4900624"/>
            <a:ext cx="357188" cy="26789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 autoUpdateAnimBg="0"/>
      <p:bldP spid="17" grpId="0" bldLvl="0" animBg="1" autoUpdateAnimBg="0"/>
      <p:bldP spid="18" grpId="0" bldLvl="0" animBg="1" autoUpdateAnimBg="0"/>
      <p:bldP spid="19" grpId="0" bldLvl="0" animBg="1" autoUpdateAnimBg="0"/>
      <p:bldP spid="20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7300" y="285750"/>
            <a:ext cx="91294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4622" y="285750"/>
            <a:ext cx="909475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686" y="262890"/>
            <a:ext cx="9110628" cy="5143500"/>
          </a:xfrm>
          <a:prstGeom prst="rect">
            <a:avLst/>
          </a:prstGeom>
        </p:spPr>
      </p:pic>
      <p:pic>
        <p:nvPicPr>
          <p:cNvPr id="4" name="5bdf1278-279a-449a-8556-2d4922f3ff1c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496" y="4809186"/>
            <a:ext cx="519114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WPS 文字</Application>
  <PresentationFormat>宽屏</PresentationFormat>
  <Paragraphs>214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方正书宋_GBK</vt:lpstr>
      <vt:lpstr>Wingdings</vt:lpstr>
      <vt:lpstr>Calibri</vt:lpstr>
      <vt:lpstr>Cooper Black</vt:lpstr>
      <vt:lpstr>苹方-简</vt:lpstr>
      <vt:lpstr>Times New Roman</vt:lpstr>
      <vt:lpstr>Helvetica Neue</vt:lpstr>
      <vt:lpstr>MS Mincho</vt:lpstr>
      <vt:lpstr>等线 Light</vt:lpstr>
      <vt:lpstr>汉仪中等线KW</vt:lpstr>
      <vt:lpstr>等线</vt:lpstr>
      <vt:lpstr>微软雅黑</vt:lpstr>
      <vt:lpstr>汉仪旗黑KW</vt:lpstr>
      <vt:lpstr>宋体</vt:lpstr>
      <vt:lpstr>Arial Unicode MS</vt:lpstr>
      <vt:lpstr>汉仪书宋二KW</vt:lpstr>
      <vt:lpstr>Hiragino Sans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tang</dc:creator>
  <cp:lastModifiedBy>oymuzi</cp:lastModifiedBy>
  <cp:revision>152</cp:revision>
  <dcterms:created xsi:type="dcterms:W3CDTF">2021-03-09T14:44:08Z</dcterms:created>
  <dcterms:modified xsi:type="dcterms:W3CDTF">2021-03-09T14:44:08Z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